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89" r:id="rId7"/>
    <p:sldId id="286" r:id="rId8"/>
    <p:sldId id="261" r:id="rId9"/>
    <p:sldId id="308" r:id="rId10"/>
    <p:sldId id="290" r:id="rId11"/>
    <p:sldId id="291" r:id="rId12"/>
    <p:sldId id="285" r:id="rId13"/>
    <p:sldId id="292" r:id="rId14"/>
    <p:sldId id="298" r:id="rId15"/>
    <p:sldId id="299" r:id="rId16"/>
    <p:sldId id="300" r:id="rId17"/>
    <p:sldId id="301" r:id="rId18"/>
    <p:sldId id="303" r:id="rId19"/>
    <p:sldId id="306" r:id="rId20"/>
    <p:sldId id="30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33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6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5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2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9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6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1ACA-62E2-45FC-9122-3E3970AE1DE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8DD3-61BD-4874-AE91-63989319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3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adeschools.net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inecrestacademysouth.com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15710" cy="35157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185" y="4097660"/>
            <a:ext cx="2622331" cy="26118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14447" y="834526"/>
            <a:ext cx="8916223" cy="144655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8800" b="1">
                <a:ln w="12700" cmpd="sng">
                  <a:solidFill>
                    <a:srgbClr val="009999"/>
                  </a:solidFill>
                  <a:prstDash val="solid"/>
                </a:ln>
                <a:solidFill>
                  <a:srgbClr val="009999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Pinecrest Academy South</a:t>
            </a:r>
            <a:endParaRPr lang="en-US" sz="8800" b="1">
              <a:solidFill>
                <a:srgbClr val="009999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8970" y="3313941"/>
            <a:ext cx="6448096" cy="23083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800" b="1">
                <a:solidFill>
                  <a:srgbClr val="009999"/>
                </a:solidFill>
                <a:latin typeface="Century Gothic"/>
                <a:cs typeface="JasmineUPC"/>
              </a:rPr>
              <a:t>Welcomes you to our</a:t>
            </a:r>
          </a:p>
          <a:p>
            <a:pPr algn="ctr"/>
            <a:r>
              <a:rPr lang="en-US" sz="4800" b="1">
                <a:solidFill>
                  <a:srgbClr val="009999"/>
                </a:solidFill>
                <a:latin typeface="Century Gothic"/>
                <a:cs typeface="JasmineUPC"/>
              </a:rPr>
              <a:t>2018-2019</a:t>
            </a:r>
          </a:p>
          <a:p>
            <a:pPr algn="ctr"/>
            <a:r>
              <a:rPr lang="en-US" sz="4800" b="1">
                <a:solidFill>
                  <a:srgbClr val="009999"/>
                </a:solidFill>
                <a:latin typeface="Century Gothic"/>
                <a:cs typeface="JasmineUPC"/>
              </a:rPr>
              <a:t>Open House</a:t>
            </a:r>
          </a:p>
        </p:txBody>
      </p:sp>
    </p:spTree>
    <p:extLst>
      <p:ext uri="{BB962C8B-B14F-4D97-AF65-F5344CB8AC3E}">
        <p14:creationId xmlns:p14="http://schemas.microsoft.com/office/powerpoint/2010/main" val="933306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CCBDF3-CEC8-498C-94FB-1A2345C178B5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CC51A2-73CA-4317-8CD2-2ED52924F524}"/>
              </a:ext>
            </a:extLst>
          </p:cNvPr>
          <p:cNvSpPr txBox="1"/>
          <p:nvPr/>
        </p:nvSpPr>
        <p:spPr>
          <a:xfrm>
            <a:off x="2114812" y="1754687"/>
            <a:ext cx="9611637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Parents are not allowed to drop off book bags, lunch or any other items to be delivered to the classrooms</a:t>
            </a:r>
            <a:endParaRPr lang="en-US" sz="1400" i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All parents and visitors MUST present a photo id when coming to the office for a meeting or for an early pickup.</a:t>
            </a:r>
          </a:p>
        </p:txBody>
      </p:sp>
    </p:spTree>
    <p:extLst>
      <p:ext uri="{BB962C8B-B14F-4D97-AF65-F5344CB8AC3E}">
        <p14:creationId xmlns:p14="http://schemas.microsoft.com/office/powerpoint/2010/main" val="26973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1968674" y="168058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Uniform Policy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2793305" y="982247"/>
            <a:ext cx="8359035" cy="612475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Pinecrest Academy South is a mandatory uniform school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cs typeface="Calibri"/>
              </a:rPr>
              <a:t>Girls (K-5th):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>
                <a:cs typeface="Calibri"/>
              </a:rPr>
              <a:t>Navy, yellow, or white polo shirt with logo embroidered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>
                <a:cs typeface="Calibri"/>
              </a:rPr>
              <a:t>Khaki, plaid or navy blue "</a:t>
            </a:r>
            <a:r>
              <a:rPr lang="en-US" sz="2000" err="1">
                <a:cs typeface="Calibri"/>
              </a:rPr>
              <a:t>skort</a:t>
            </a:r>
            <a:r>
              <a:rPr lang="en-US" sz="2000">
                <a:cs typeface="Calibri"/>
              </a:rPr>
              <a:t>" or pants (no skirts)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>
                <a:cs typeface="Calibri"/>
              </a:rPr>
              <a:t>Shoes must be solid color navy, black, brown or white (closed to sneakers or shoes)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cs typeface="Calibri"/>
              </a:rPr>
              <a:t>Boys (K-5th):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>
                <a:cs typeface="Calibri"/>
              </a:rPr>
              <a:t>Navy, yellow, or white polo shirt with logo embroidered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>
                <a:cs typeface="Calibri"/>
              </a:rPr>
              <a:t>Khaki, plaid or navy blue shorts or pants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>
                <a:cs typeface="Calibri"/>
              </a:rPr>
              <a:t>Shoes must be solid color navy, black, brown or white (closed to sneakers or shoes)</a:t>
            </a:r>
          </a:p>
          <a:p>
            <a:pPr marL="800100" lvl="1" indent="-342900">
              <a:buFont typeface="Arial"/>
              <a:buChar char="•"/>
            </a:pPr>
            <a:endParaRPr lang="en-US" sz="2000">
              <a:latin typeface="Arial Black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en-US">
                <a:latin typeface="Arial Black"/>
                <a:cs typeface="Calibri"/>
              </a:rPr>
              <a:t>Please visit the Parent/Student Handbook for more information on cold weather day clothing as well as uniform violations.</a:t>
            </a:r>
            <a:endParaRPr lang="en-US" sz="2400">
              <a:latin typeface="Arial Black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endParaRPr lang="en-US">
              <a:cs typeface="Calibri"/>
            </a:endParaRPr>
          </a:p>
          <a:p>
            <a:pPr lvl="1" algn="ctr"/>
            <a:r>
              <a:rPr lang="en-US" sz="2800">
                <a:cs typeface="Calibri"/>
              </a:rPr>
              <a:t>A white uniform shirt is required for individual school picture day!!</a:t>
            </a:r>
          </a:p>
          <a:p>
            <a:pPr marL="800100" lvl="1" indent="-342900">
              <a:buFont typeface="Arial"/>
              <a:buChar char="•"/>
            </a:pPr>
            <a:endParaRPr lang="en-US" sz="2400">
              <a:cs typeface="Calibri"/>
            </a:endParaRPr>
          </a:p>
        </p:txBody>
      </p:sp>
      <p:pic>
        <p:nvPicPr>
          <p:cNvPr id="8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E913239F-115E-471B-96ED-DC4352C1E0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004" y="2662918"/>
            <a:ext cx="1510393" cy="15103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DEA5B1-665F-4233-B7B5-74E34D2E493B}"/>
              </a:ext>
            </a:extLst>
          </p:cNvPr>
          <p:cNvSpPr txBox="1"/>
          <p:nvPr/>
        </p:nvSpPr>
        <p:spPr>
          <a:xfrm>
            <a:off x="53831" y="4312681"/>
            <a:ext cx="3066789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cs typeface="Calibri"/>
              </a:rPr>
              <a:t>Uniforms may be purchased at All Uniform Wear </a:t>
            </a:r>
          </a:p>
          <a:p>
            <a:pPr algn="ctr"/>
            <a:r>
              <a:rPr lang="en-US">
                <a:cs typeface="Calibri"/>
              </a:rPr>
              <a:t>7346 SW 117 Ave.</a:t>
            </a:r>
          </a:p>
        </p:txBody>
      </p:sp>
    </p:spTree>
    <p:extLst>
      <p:ext uri="{BB962C8B-B14F-4D97-AF65-F5344CB8AC3E}">
        <p14:creationId xmlns:p14="http://schemas.microsoft.com/office/powerpoint/2010/main" val="344408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Dismissal Procedures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2114812" y="1754687"/>
            <a:ext cx="9611637" cy="452431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Students will be dismissed from their classrooms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The Silent Dismissal decal must  be displayed on the right side of the dashboard – electronic picture of the Silent Dismissal decal will not be accepted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Parents who walk into the building to pick up their children must show the Silent Dismissal tag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Parents who do not have the Silent Dismissal decal will have to visit the main office and show identification to pick up their child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Anyone picking up a child from school MUST be listed on the Student Data Card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 u="sng">
                <a:cs typeface="Calibri"/>
              </a:rPr>
              <a:t>Anytime a student is an early release, parent/guardian MUST present identification EACH time.</a:t>
            </a:r>
          </a:p>
        </p:txBody>
      </p:sp>
    </p:spTree>
    <p:extLst>
      <p:ext uri="{BB962C8B-B14F-4D97-AF65-F5344CB8AC3E}">
        <p14:creationId xmlns:p14="http://schemas.microsoft.com/office/powerpoint/2010/main" val="660856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After-School Activities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2114812" y="1754687"/>
            <a:ext cx="9611637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sz="2400">
                <a:cs typeface="Calibri"/>
              </a:rPr>
              <a:t>Visit the cafeteria where more information will be available:</a:t>
            </a:r>
            <a:endParaRPr lang="en-US" sz="1600" i="1">
              <a:cs typeface="Calibri"/>
            </a:endParaRPr>
          </a:p>
          <a:p>
            <a:pPr lvl="1"/>
            <a:endParaRPr lang="en-US" sz="2400"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>
                <a:cs typeface="Calibri"/>
              </a:rPr>
              <a:t>T.E.A.M.S -  before and after care program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cs typeface="Calibri"/>
              </a:rPr>
              <a:t>Outsourced activities:</a:t>
            </a:r>
          </a:p>
          <a:p>
            <a:pPr lvl="1"/>
            <a:r>
              <a:rPr lang="en-US" sz="2400">
                <a:cs typeface="Calibri"/>
              </a:rPr>
              <a:t>     -Soccer</a:t>
            </a:r>
          </a:p>
          <a:p>
            <a:pPr lvl="1"/>
            <a:r>
              <a:rPr lang="en-US" sz="2400">
                <a:cs typeface="Calibri"/>
              </a:rPr>
              <a:t>     -Basketball</a:t>
            </a:r>
          </a:p>
          <a:p>
            <a:pPr lvl="1"/>
            <a:r>
              <a:rPr lang="en-US" sz="2400">
                <a:cs typeface="Calibri"/>
              </a:rPr>
              <a:t>     -Tennis</a:t>
            </a:r>
          </a:p>
          <a:p>
            <a:pPr lvl="1"/>
            <a:r>
              <a:rPr lang="en-US" sz="2400">
                <a:cs typeface="Calibri"/>
              </a:rPr>
              <a:t>     -Ballet</a:t>
            </a:r>
          </a:p>
        </p:txBody>
      </p:sp>
    </p:spTree>
    <p:extLst>
      <p:ext uri="{BB962C8B-B14F-4D97-AF65-F5344CB8AC3E}">
        <p14:creationId xmlns:p14="http://schemas.microsoft.com/office/powerpoint/2010/main" val="3026849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2720236" y="940496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Parent Portal – New Accounts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2125250" y="2621071"/>
            <a:ext cx="9611637" cy="440120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/>
              </a:rPr>
              <a:t>In order to volunteer or view your child's grades, you must create a Parent Portal Account on the MDCPS website.</a:t>
            </a:r>
            <a:endParaRPr lang="en-US" sz="2800" i="1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/>
              </a:rPr>
              <a:t>Parent "PIN" numbers will be issued by the main office.  Bring identification for verification.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/>
              </a:rPr>
              <a:t>Visit the </a:t>
            </a:r>
            <a:r>
              <a:rPr lang="en-US" sz="2800">
                <a:cs typeface="Calibri"/>
                <a:hlinkClick r:id="rId5"/>
              </a:rPr>
              <a:t>www.dadeschools.net</a:t>
            </a:r>
            <a:r>
              <a:rPr lang="en-US" sz="2800">
                <a:cs typeface="Calibri"/>
              </a:rPr>
              <a:t> website for detailed instructions on how to create a parent portal account.</a:t>
            </a:r>
          </a:p>
          <a:p>
            <a:pPr lvl="1"/>
            <a:endParaRPr lang="en-US" sz="2800">
              <a:cs typeface="Calibri"/>
            </a:endParaRPr>
          </a:p>
          <a:p>
            <a:pPr marL="742950" lvl="1" indent="-285750" algn="ctr">
              <a:buFont typeface="Arial"/>
              <a:buChar char="•"/>
            </a:pPr>
            <a:r>
              <a:rPr lang="en-US" sz="2800" b="1">
                <a:cs typeface="Calibri"/>
              </a:rPr>
              <a:t>Visit the main office where someone will be assisting with the portal pins.</a:t>
            </a:r>
          </a:p>
          <a:p>
            <a:pPr lvl="1" algn="ctr"/>
            <a:endParaRPr lang="en-US" sz="28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322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2375771" y="940496"/>
            <a:ext cx="9037527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cs typeface="Calibri"/>
              </a:rPr>
              <a:t>Parent Portal-Existing Accounts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1989551" y="1984331"/>
            <a:ext cx="9611637" cy="48320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/>
              </a:rPr>
              <a:t>Parents who have portal account from previous years must log onto the portal after the first day of school to renew the account for the current (18-19) school year.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/>
              </a:rPr>
              <a:t>If you forgot your username or password, click on "Forgot Username/Password".  Information will be sent to the email associated with your account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/>
              </a:rPr>
              <a:t>For questions regarding this process, please see the main office desk clerk</a:t>
            </a:r>
          </a:p>
          <a:p>
            <a:pPr marL="742950" lvl="1" indent="-285750">
              <a:buFont typeface="Arial"/>
              <a:buChar char="•"/>
            </a:pPr>
            <a:endParaRPr lang="en-US" sz="2800">
              <a:cs typeface="Calibri"/>
            </a:endParaRPr>
          </a:p>
          <a:p>
            <a:pPr marL="742950" lvl="1" indent="-285750" algn="ctr">
              <a:buFont typeface="Arial"/>
              <a:buChar char="•"/>
            </a:pPr>
            <a:r>
              <a:rPr lang="en-US" sz="2800">
                <a:latin typeface="Arial Black"/>
                <a:cs typeface="Calibri"/>
              </a:rPr>
              <a:t>Visit the main office where someone will be assisting with the portal pins.</a:t>
            </a:r>
          </a:p>
        </p:txBody>
      </p:sp>
    </p:spTree>
    <p:extLst>
      <p:ext uri="{BB962C8B-B14F-4D97-AF65-F5344CB8AC3E}">
        <p14:creationId xmlns:p14="http://schemas.microsoft.com/office/powerpoint/2010/main" val="2931842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School Improvements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2114812" y="1754687"/>
            <a:ext cx="9611637" cy="501675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Concierge Pad -  all parents MUST present photo identification when visiting the school and each time a student is early release.</a:t>
            </a:r>
          </a:p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ONLINE PAYMENTS ONLY</a:t>
            </a:r>
          </a:p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Computer laptop carts for grades 3-5</a:t>
            </a:r>
          </a:p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Additional Active Panel boards in 2nd floor classes</a:t>
            </a:r>
          </a:p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Fresh coat of painting on the outside of school</a:t>
            </a:r>
          </a:p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New awnings for covered areas</a:t>
            </a:r>
          </a:p>
          <a:p>
            <a:pPr marL="285750" indent="-285750">
              <a:buFont typeface="Arial"/>
              <a:buChar char="•"/>
            </a:pPr>
            <a:r>
              <a:rPr lang="en-US" sz="3200">
                <a:cs typeface="Calibri"/>
              </a:rPr>
              <a:t>New science texts – Elevate series by Pearson</a:t>
            </a:r>
          </a:p>
          <a:p>
            <a:pPr marL="285750" indent="-285750">
              <a:buFont typeface="Arial"/>
              <a:buChar char="•"/>
            </a:pPr>
            <a:endParaRPr lang="en-US" sz="1600" i="1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sz="16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5485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43E66-9994-4CB5-A64B-4FBC35BF4403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Special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001BA-C60A-4908-9659-1E1A8D78CBD4}"/>
              </a:ext>
            </a:extLst>
          </p:cNvPr>
          <p:cNvSpPr txBox="1"/>
          <p:nvPr/>
        </p:nvSpPr>
        <p:spPr>
          <a:xfrm>
            <a:off x="2114812" y="1754687"/>
            <a:ext cx="9611637" cy="458587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cs typeface="Calibri"/>
              </a:rPr>
              <a:t>Please stop by the special area classrooms:</a:t>
            </a:r>
            <a:endParaRPr lang="en-US" sz="1600" i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lvl="1" indent="-285750">
              <a:buFont typeface="Arial"/>
              <a:buChar char="•"/>
            </a:pPr>
            <a:r>
              <a:rPr lang="en-US" sz="2000" dirty="0">
                <a:cs typeface="Calibri"/>
              </a:rPr>
              <a:t>Spanish  Room 201</a:t>
            </a:r>
          </a:p>
          <a:p>
            <a:pPr marL="171450" lvl="1"/>
            <a:endParaRPr lang="en-US" sz="2000" dirty="0">
              <a:cs typeface="Calibri"/>
            </a:endParaRPr>
          </a:p>
          <a:p>
            <a:pPr lvl="1" indent="-285750">
              <a:buFont typeface="Arial"/>
              <a:buChar char="•"/>
            </a:pPr>
            <a:r>
              <a:rPr lang="en-US" sz="2000" dirty="0">
                <a:cs typeface="Calibri"/>
              </a:rPr>
              <a:t>PLTW </a:t>
            </a:r>
            <a:r>
              <a:rPr lang="en-US" sz="2000" dirty="0" smtClean="0">
                <a:cs typeface="Calibri"/>
              </a:rPr>
              <a:t> </a:t>
            </a:r>
            <a:r>
              <a:rPr lang="en-US" sz="2000" dirty="0">
                <a:cs typeface="Calibri"/>
              </a:rPr>
              <a:t>Room </a:t>
            </a:r>
            <a:r>
              <a:rPr lang="en-US" sz="2000" dirty="0" smtClean="0">
                <a:cs typeface="Calibri"/>
              </a:rPr>
              <a:t>119</a:t>
            </a:r>
          </a:p>
          <a:p>
            <a:pPr marL="171450" lvl="1"/>
            <a:r>
              <a:rPr lang="en-US" sz="2000" dirty="0">
                <a:cs typeface="Calibri"/>
              </a:rPr>
              <a:t> </a:t>
            </a:r>
            <a:endParaRPr lang="en-US" sz="2000" dirty="0" smtClean="0">
              <a:cs typeface="Calibri"/>
            </a:endParaRPr>
          </a:p>
          <a:p>
            <a:pPr lvl="1" indent="-285750">
              <a:buFont typeface="Arial"/>
              <a:buChar char="•"/>
            </a:pPr>
            <a:r>
              <a:rPr lang="en-US" sz="2000" dirty="0" smtClean="0">
                <a:cs typeface="Calibri"/>
              </a:rPr>
              <a:t>P.E.  Gymnasium</a:t>
            </a:r>
            <a:endParaRPr lang="en-US" sz="2000" dirty="0">
              <a:cs typeface="Calibri"/>
            </a:endParaRPr>
          </a:p>
          <a:p>
            <a:pPr lvl="1" indent="-285750">
              <a:buFont typeface="Arial"/>
              <a:buChar char="•"/>
            </a:pPr>
            <a:endParaRPr lang="en-US" sz="2000" dirty="0" smtClean="0">
              <a:cs typeface="Calibri"/>
            </a:endParaRPr>
          </a:p>
          <a:p>
            <a:pPr lvl="1" indent="-285750">
              <a:buFont typeface="Arial"/>
              <a:buChar char="•"/>
            </a:pPr>
            <a:r>
              <a:rPr lang="en-US" sz="2000" dirty="0" smtClean="0">
                <a:cs typeface="Calibri"/>
              </a:rPr>
              <a:t>Art Room 202</a:t>
            </a:r>
          </a:p>
          <a:p>
            <a:pPr lvl="1" indent="-285750">
              <a:buFont typeface="Arial"/>
              <a:buChar char="•"/>
            </a:pPr>
            <a:endParaRPr lang="en-US" sz="2000" dirty="0" smtClean="0">
              <a:cs typeface="Calibri"/>
            </a:endParaRPr>
          </a:p>
          <a:p>
            <a:pPr lvl="1" indent="-285750">
              <a:buFont typeface="Arial"/>
              <a:buChar char="•"/>
            </a:pPr>
            <a:r>
              <a:rPr lang="en-US" sz="2000" dirty="0" smtClean="0">
                <a:cs typeface="Calibri"/>
              </a:rPr>
              <a:t>Music Room 203</a:t>
            </a:r>
          </a:p>
          <a:p>
            <a:pPr lvl="1" indent="-285750">
              <a:buFont typeface="Arial"/>
              <a:buChar char="•"/>
            </a:pPr>
            <a:endParaRPr lang="en-US" sz="2000" dirty="0">
              <a:cs typeface="Calibri"/>
            </a:endParaRPr>
          </a:p>
          <a:p>
            <a:pPr lvl="1" indent="-285750">
              <a:buFont typeface="Arial"/>
              <a:buChar char="•"/>
            </a:pPr>
            <a:r>
              <a:rPr lang="en-US" sz="2000" dirty="0">
                <a:cs typeface="Calibri"/>
              </a:rPr>
              <a:t>Visit the cafeteria for school spirit items and information on after school activities</a:t>
            </a:r>
          </a:p>
          <a:p>
            <a:pPr marL="285750" indent="-285750">
              <a:buFont typeface="Arial"/>
              <a:buChar char="•"/>
            </a:pPr>
            <a:endParaRPr lang="en-US" sz="1600" i="1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sz="16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17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92678" y="741124"/>
            <a:ext cx="7990136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5400">
                <a:ln w="12700" cmpd="sng">
                  <a:solidFill>
                    <a:srgbClr val="009999"/>
                  </a:solidFill>
                  <a:prstDash val="solid"/>
                </a:ln>
                <a:solidFill>
                  <a:srgbClr val="000000"/>
                </a:solidFill>
                <a:latin typeface="Calibri"/>
                <a:cs typeface="Calibri"/>
              </a:rPr>
              <a:t>A Year of Accomplishments</a:t>
            </a:r>
            <a:endParaRPr lang="en-US" sz="5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48" y="2603460"/>
            <a:ext cx="11703267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>
                <a:highlight>
                  <a:srgbClr val="FFFF00"/>
                </a:highlight>
                <a:latin typeface="Calibri"/>
                <a:cs typeface="Calibri"/>
              </a:rPr>
              <a:t>We are an “A” school for the 12</a:t>
            </a:r>
            <a:r>
              <a:rPr lang="en-US" sz="3200" baseline="30000">
                <a:highlight>
                  <a:srgbClr val="FFFF00"/>
                </a:highlight>
                <a:latin typeface="Calibri"/>
                <a:cs typeface="Calibri"/>
              </a:rPr>
              <a:t>th</a:t>
            </a:r>
            <a:r>
              <a:rPr lang="en-US" sz="3200">
                <a:highlight>
                  <a:srgbClr val="FFFF00"/>
                </a:highlight>
                <a:latin typeface="Calibri"/>
                <a:cs typeface="Calibri"/>
              </a:rPr>
              <a:t> year in a row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We are part of a group of high performing schools according to the Florida Department of Education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STEM “GOLD” Designation by Miami Dade County Public Schools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Charter School of Excellence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75% total on the FLDOE grading scale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Qualified two teams to World Vex IQ Robotics Competition</a:t>
            </a:r>
          </a:p>
        </p:txBody>
      </p:sp>
    </p:spTree>
    <p:extLst>
      <p:ext uri="{BB962C8B-B14F-4D97-AF65-F5344CB8AC3E}">
        <p14:creationId xmlns:p14="http://schemas.microsoft.com/office/powerpoint/2010/main" val="21327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030745-37A6-4F8D-A64E-284019C18D9B}"/>
              </a:ext>
            </a:extLst>
          </p:cNvPr>
          <p:cNvSpPr txBox="1"/>
          <p:nvPr/>
        </p:nvSpPr>
        <p:spPr>
          <a:xfrm>
            <a:off x="3638811" y="898742"/>
            <a:ext cx="6835035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First Day of School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FBE4D4-56AD-4740-AF43-A08DA3BDD01B}"/>
              </a:ext>
            </a:extLst>
          </p:cNvPr>
          <p:cNvSpPr txBox="1"/>
          <p:nvPr/>
        </p:nvSpPr>
        <p:spPr>
          <a:xfrm>
            <a:off x="2636729" y="2339235"/>
            <a:ext cx="7910185" cy="366254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>
                <a:cs typeface="Calibri"/>
              </a:rPr>
              <a:t>Parents of students in Kindergarten – Fifth grade may walk students to their classrooms on Monday.  As of Tuesday, parents may not enter the hallways or classrooms.</a:t>
            </a:r>
          </a:p>
          <a:p>
            <a:pPr algn="ctr"/>
            <a:endParaRPr lang="en-US" sz="3200">
              <a:cs typeface="Calibri"/>
            </a:endParaRPr>
          </a:p>
          <a:p>
            <a:pPr algn="ctr"/>
            <a:endParaRPr lang="en-US" sz="2400"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730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675A8A-52AF-476E-BBAE-995A95C089C9}"/>
              </a:ext>
            </a:extLst>
          </p:cNvPr>
          <p:cNvSpPr txBox="1"/>
          <p:nvPr/>
        </p:nvSpPr>
        <p:spPr>
          <a:xfrm>
            <a:off x="3346537" y="658660"/>
            <a:ext cx="6835035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First Day Folder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741DDE-752B-47B3-ABE6-072B1D65D6E0}"/>
              </a:ext>
            </a:extLst>
          </p:cNvPr>
          <p:cNvSpPr txBox="1"/>
          <p:nvPr/>
        </p:nvSpPr>
        <p:spPr>
          <a:xfrm>
            <a:off x="2271387" y="2057399"/>
            <a:ext cx="7910185" cy="563231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Several important documents are sent home in the Pinecrest folder.  Please fill out as soon as possible and return it in the folder.</a:t>
            </a:r>
            <a:endParaRPr lang="en-US">
              <a:cs typeface="Calibri"/>
            </a:endParaRPr>
          </a:p>
          <a:p>
            <a:pPr algn="ctr"/>
            <a:r>
              <a:rPr lang="en-US" sz="2400">
                <a:cs typeface="Calibri"/>
              </a:rPr>
              <a:t>  These include:</a:t>
            </a:r>
            <a:endParaRPr lang="en-US">
              <a:cs typeface="Calibri"/>
            </a:endParaRPr>
          </a:p>
          <a:p>
            <a:pPr algn="ctr"/>
            <a:endParaRPr lang="en-US" sz="240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First Day (Week) Reminders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Student Data Cards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Parent &amp; Student Handbook acknowledgement form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P.A.L.S Membership Information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Lunch Application form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School Insurance (required for ALL students)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PLTW form with payment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Other important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082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1D7666-1B0B-4E10-8C1A-09D2A8806161}"/>
              </a:ext>
            </a:extLst>
          </p:cNvPr>
          <p:cNvSpPr txBox="1"/>
          <p:nvPr/>
        </p:nvSpPr>
        <p:spPr>
          <a:xfrm>
            <a:off x="2761990" y="554276"/>
            <a:ext cx="698117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School Communication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11E0B2-9E34-4D04-8164-B5B8E470647F}"/>
              </a:ext>
            </a:extLst>
          </p:cNvPr>
          <p:cNvSpPr txBox="1"/>
          <p:nvPr/>
        </p:nvSpPr>
        <p:spPr>
          <a:xfrm>
            <a:off x="7553195" y="160855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B04DD-A0D4-488B-AA63-80CEFC646937}"/>
              </a:ext>
            </a:extLst>
          </p:cNvPr>
          <p:cNvSpPr txBox="1"/>
          <p:nvPr/>
        </p:nvSpPr>
        <p:spPr>
          <a:xfrm>
            <a:off x="2396646" y="1608550"/>
            <a:ext cx="8212898" cy="517064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You will find the </a:t>
            </a:r>
            <a:r>
              <a:rPr lang="en-US" sz="2400" b="1">
                <a:cs typeface="Calibri"/>
              </a:rPr>
              <a:t>following information on the school website: </a:t>
            </a:r>
            <a:r>
              <a:rPr lang="en-US" sz="2400">
                <a:cs typeface="Calibri"/>
              </a:rPr>
              <a:t> </a:t>
            </a:r>
            <a:r>
              <a:rPr lang="en-US" sz="2400">
                <a:cs typeface="Calibri"/>
                <a:hlinkClick r:id="rId5"/>
              </a:rPr>
              <a:t>www.pinecrestacademysouth.com</a:t>
            </a: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Calendar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Lunch Menu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School events, activities, and fundraisers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Class website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Clubs and activities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Photo album and videos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School supply lists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Educational links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Online payment options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School staff email</a:t>
            </a:r>
          </a:p>
          <a:p>
            <a:pPr algn="ctr"/>
            <a:r>
              <a:rPr lang="en-US" sz="2400" b="1" u="sng">
                <a:cs typeface="Calibri"/>
              </a:rPr>
              <a:t>Automated email and phone message system: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Please provide a preferred email address to receive our school-wide automated email and phone messages on the parent sign-in sheet</a:t>
            </a:r>
          </a:p>
          <a:p>
            <a:pPr algn="ctr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390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1D7666-1B0B-4E10-8C1A-09D2A8806161}"/>
              </a:ext>
            </a:extLst>
          </p:cNvPr>
          <p:cNvSpPr txBox="1"/>
          <p:nvPr/>
        </p:nvSpPr>
        <p:spPr>
          <a:xfrm>
            <a:off x="2761990" y="554276"/>
            <a:ext cx="6981172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Class Dojo</a:t>
            </a:r>
          </a:p>
          <a:p>
            <a:pPr algn="ctr"/>
            <a:endParaRPr lang="en-US" sz="5400">
              <a:cs typeface="Calibri"/>
            </a:endParaRPr>
          </a:p>
          <a:p>
            <a:pPr algn="ctr"/>
            <a:endParaRPr lang="en-US" sz="5400">
              <a:cs typeface="Calibri"/>
            </a:endParaRPr>
          </a:p>
          <a:p>
            <a:pPr algn="ctr"/>
            <a:endParaRPr lang="en-US" sz="54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11E0B2-9E34-4D04-8164-B5B8E470647F}"/>
              </a:ext>
            </a:extLst>
          </p:cNvPr>
          <p:cNvSpPr txBox="1"/>
          <p:nvPr/>
        </p:nvSpPr>
        <p:spPr>
          <a:xfrm>
            <a:off x="7553195" y="160855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B04DD-A0D4-488B-AA63-80CEFC646937}"/>
              </a:ext>
            </a:extLst>
          </p:cNvPr>
          <p:cNvSpPr txBox="1"/>
          <p:nvPr/>
        </p:nvSpPr>
        <p:spPr>
          <a:xfrm>
            <a:off x="2396646" y="1608550"/>
            <a:ext cx="8212898" cy="243143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000">
              <a:cs typeface="Calibri"/>
            </a:endParaRPr>
          </a:p>
          <a:p>
            <a:pPr algn="ctr"/>
            <a:endParaRPr lang="en-US" sz="4400">
              <a:cs typeface="Calibri"/>
            </a:endParaRPr>
          </a:p>
          <a:p>
            <a:pPr algn="ctr"/>
            <a:endParaRPr lang="en-US" sz="4400">
              <a:cs typeface="Calibri"/>
            </a:endParaRPr>
          </a:p>
          <a:p>
            <a:pPr algn="ctr"/>
            <a:r>
              <a:rPr lang="en-US" sz="4400" dirty="0">
                <a:cs typeface="Calibri"/>
              </a:rPr>
              <a:t>Please sign up for Class Dojo.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8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BA9543-74A0-40C8-AED9-493F35D7ECD0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Positive Behavior Support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48CDF-1D3F-42B9-B1F2-837FFAA21FC8}"/>
              </a:ext>
            </a:extLst>
          </p:cNvPr>
          <p:cNvSpPr txBox="1"/>
          <p:nvPr/>
        </p:nvSpPr>
        <p:spPr>
          <a:xfrm>
            <a:off x="327243" y="2737888"/>
            <a:ext cx="11240021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cs typeface="Calibri"/>
              </a:rPr>
              <a:t>PBS, Positive Behavior Support, is implemented at PAC.  We utilize instructional strategies, correction procedures, consequences and positive reinforcement to teach the skills and behaviors necessary.  Our expectations are:</a:t>
            </a:r>
          </a:p>
          <a:p>
            <a:pPr algn="ctr"/>
            <a:r>
              <a:rPr lang="en-US">
                <a:cs typeface="Calibri"/>
              </a:rPr>
              <a:t>Be Safe</a:t>
            </a:r>
          </a:p>
          <a:p>
            <a:pPr algn="ctr"/>
            <a:r>
              <a:rPr lang="en-US">
                <a:cs typeface="Calibri"/>
              </a:rPr>
              <a:t>Be Responsible</a:t>
            </a:r>
          </a:p>
          <a:p>
            <a:pPr algn="ctr"/>
            <a:r>
              <a:rPr lang="en-US">
                <a:cs typeface="Calibri"/>
              </a:rPr>
              <a:t>Be Respectful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r>
              <a:rPr lang="en-US" sz="1400" i="1">
                <a:cs typeface="Calibri"/>
              </a:rPr>
              <a:t> Loot, loot celebrations, Teacher Notification and Office Managed Notification Form.</a:t>
            </a:r>
          </a:p>
        </p:txBody>
      </p:sp>
    </p:spTree>
    <p:extLst>
      <p:ext uri="{BB962C8B-B14F-4D97-AF65-F5344CB8AC3E}">
        <p14:creationId xmlns:p14="http://schemas.microsoft.com/office/powerpoint/2010/main" val="371030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CCBDF3-CEC8-498C-94FB-1A2345C178B5}"/>
              </a:ext>
            </a:extLst>
          </p:cNvPr>
          <p:cNvSpPr txBox="1"/>
          <p:nvPr/>
        </p:nvSpPr>
        <p:spPr>
          <a:xfrm>
            <a:off x="1958236" y="648222"/>
            <a:ext cx="869306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Home Learning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CC51A2-73CA-4317-8CD2-2ED52924F524}"/>
              </a:ext>
            </a:extLst>
          </p:cNvPr>
          <p:cNvSpPr txBox="1"/>
          <p:nvPr/>
        </p:nvSpPr>
        <p:spPr>
          <a:xfrm>
            <a:off x="484125" y="2704271"/>
            <a:ext cx="11240021" cy="35394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>
                <a:cs typeface="Calibri"/>
              </a:rPr>
              <a:t>Home Learning will consist of Math, , Spelling,  Reading and </a:t>
            </a:r>
          </a:p>
          <a:p>
            <a:pPr algn="ctr"/>
            <a:r>
              <a:rPr lang="en-US" sz="2800" i="1" dirty="0">
                <a:cs typeface="Calibri"/>
              </a:rPr>
              <a:t>Computer programs will also be part of Home learning.   I ready, Reflex Math and IXL</a:t>
            </a:r>
          </a:p>
          <a:p>
            <a:pPr algn="ctr"/>
            <a:endParaRPr lang="en-US" sz="2800" i="1">
              <a:cs typeface="Calibri"/>
            </a:endParaRPr>
          </a:p>
          <a:p>
            <a:pPr algn="ctr"/>
            <a:r>
              <a:rPr lang="en-US" sz="2800" i="1" dirty="0">
                <a:cs typeface="Calibri"/>
              </a:rPr>
              <a:t>Reading Nightly with your child would benefit their progress. </a:t>
            </a:r>
          </a:p>
          <a:p>
            <a:pPr algn="ctr"/>
            <a:endParaRPr lang="en-US" sz="2800" i="1">
              <a:cs typeface="Calibri"/>
            </a:endParaRPr>
          </a:p>
          <a:p>
            <a:pPr algn="ctr"/>
            <a:r>
              <a:rPr lang="en-US" sz="2800" i="1" dirty="0">
                <a:cs typeface="Calibri"/>
              </a:rPr>
              <a:t>Computer Program Home Learning needs to be completed by Sunday evenings!</a:t>
            </a:r>
          </a:p>
        </p:txBody>
      </p:sp>
    </p:spTree>
    <p:extLst>
      <p:ext uri="{BB962C8B-B14F-4D97-AF65-F5344CB8AC3E}">
        <p14:creationId xmlns:p14="http://schemas.microsoft.com/office/powerpoint/2010/main" val="95463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22482" cy="2522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821" y="4992706"/>
            <a:ext cx="1723695" cy="17168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CCBDF3-CEC8-498C-94FB-1A2345C178B5}"/>
              </a:ext>
            </a:extLst>
          </p:cNvPr>
          <p:cNvSpPr txBox="1"/>
          <p:nvPr/>
        </p:nvSpPr>
        <p:spPr>
          <a:xfrm>
            <a:off x="1958236" y="648222"/>
            <a:ext cx="8693062" cy="212365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cs typeface="Calibri"/>
              </a:rPr>
              <a:t>Attendance Policy</a:t>
            </a:r>
          </a:p>
          <a:p>
            <a:pPr algn="ctr"/>
            <a:r>
              <a:rPr lang="en-US" sz="2400">
                <a:cs typeface="Calibri"/>
              </a:rPr>
              <a:t>See Student &amp; Parent Handbook</a:t>
            </a:r>
          </a:p>
          <a:p>
            <a:pPr algn="ctr"/>
            <a:endParaRPr lang="en-US" sz="54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CC51A2-73CA-4317-8CD2-2ED52924F524}"/>
              </a:ext>
            </a:extLst>
          </p:cNvPr>
          <p:cNvSpPr txBox="1"/>
          <p:nvPr/>
        </p:nvSpPr>
        <p:spPr>
          <a:xfrm>
            <a:off x="2521907" y="2099153"/>
            <a:ext cx="9235857" cy="452431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Excessive Absences/Tardies/Early Dismissals: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cs typeface="Calibri"/>
              </a:rPr>
              <a:t>10 tardies/early dismissals = Warning Notice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>
                <a:cs typeface="Calibri"/>
              </a:rPr>
              <a:t>For every 10 =  Warning Notice and Student Case Management Referral (SCM)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b="1" u="sng">
                <a:cs typeface="Calibri"/>
              </a:rPr>
              <a:t>All excused absence notes must be hand written – no emails.</a:t>
            </a:r>
          </a:p>
          <a:p>
            <a:pPr marL="1257300" lvl="2" indent="-342900">
              <a:buFont typeface="Arial"/>
              <a:buChar char="•"/>
            </a:pPr>
            <a:endParaRPr lang="en-US" sz="240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A School Attendance Review Committee will be convened should students exceed the maximum allowed tardies/early dismissal/absences.  Maximum are as follows: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cs typeface="Calibri"/>
              </a:rPr>
              <a:t>10 unexcused absences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cs typeface="Calibri"/>
              </a:rPr>
              <a:t>10 excused absences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cs typeface="Calibri"/>
              </a:rPr>
              <a:t>20 tardies and/or early dismissals</a:t>
            </a:r>
          </a:p>
        </p:txBody>
      </p:sp>
    </p:spTree>
    <p:extLst>
      <p:ext uri="{BB962C8B-B14F-4D97-AF65-F5344CB8AC3E}">
        <p14:creationId xmlns:p14="http://schemas.microsoft.com/office/powerpoint/2010/main" val="354328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ed38f440-d735-42ee-a541-e82e5601f724" xsi:nil="true"/>
    <SharedWithUsers xmlns="51a757d0-3c57-4622-9690-8eab23fc5ce8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1AA95CD50DE44994C5A725DAF4727" ma:contentTypeVersion="7" ma:contentTypeDescription="Create a new document." ma:contentTypeScope="" ma:versionID="f7644638c64de062b8f53c293ab04a30">
  <xsd:schema xmlns:xsd="http://www.w3.org/2001/XMLSchema" xmlns:xs="http://www.w3.org/2001/XMLSchema" xmlns:p="http://schemas.microsoft.com/office/2006/metadata/properties" xmlns:ns2="ed38f440-d735-42ee-a541-e82e5601f724" xmlns:ns3="51a757d0-3c57-4622-9690-8eab23fc5ce8" targetNamespace="http://schemas.microsoft.com/office/2006/metadata/properties" ma:root="true" ma:fieldsID="3d16591261e271bc0590eb1a8b7620c7" ns2:_="" ns3:_="">
    <xsd:import namespace="ed38f440-d735-42ee-a541-e82e5601f724"/>
    <xsd:import namespace="51a757d0-3c57-4622-9690-8eab23fc5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mments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8f440-d735-42ee-a541-e82e5601f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Comments" ma:index="10" nillable="true" ma:displayName="Comments" ma:internalName="Comments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a757d0-3c57-4622-9690-8eab23fc5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E4BD1F-3CCD-44B8-AF01-798918144282}">
  <ds:schemaRefs>
    <ds:schemaRef ds:uri="ed38f440-d735-42ee-a541-e82e5601f724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51a757d0-3c57-4622-9690-8eab23fc5ce8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FB11C37-D5AD-419E-BD76-269C8C9DA3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8DB6E3-E4C7-4C27-B199-95E2E0924E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38f440-d735-42ee-a541-e82e5601f724"/>
    <ds:schemaRef ds:uri="51a757d0-3c57-4622-9690-8eab23fc5c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Widescreen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Century Gothic</vt:lpstr>
      <vt:lpstr>JasmineUPC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Yurima Don</dc:creator>
  <cp:lastModifiedBy>Nancy Rosales</cp:lastModifiedBy>
  <cp:revision>15</cp:revision>
  <dcterms:modified xsi:type="dcterms:W3CDTF">2019-05-01T19:59:44Z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0x0101002CF1AA95CD50DE44994C5A725DAF4727</vt:lpwstr>
  </property>
  <property fmtid="{D5CDD505-2E9C-101B-9397-08002B2CF9AE}" pid="3" name="Order">
    <vt:r8>70100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